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M Sans Bold" charset="1" panose="00000000000000000000"/>
      <p:regular r:id="rId16"/>
    </p:embeddedFont>
    <p:embeddedFont>
      <p:font typeface="DM Sans" charset="1" panose="00000000000000000000"/>
      <p:regular r:id="rId17"/>
    </p:embeddedFont>
    <p:embeddedFont>
      <p:font typeface="DM Sans Italic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3412777"/>
            <a:ext cx="9445526" cy="179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Salary Prediction Using Linear Regression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533727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Name: Bishal Saha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306294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Machine Learning Project | Data Science Course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567910" y="702766"/>
            <a:ext cx="6633865" cy="653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 &amp; Future Scope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67910" y="1853356"/>
            <a:ext cx="3042791" cy="38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Key Outcomes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67910" y="2388989"/>
            <a:ext cx="4757737" cy="167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The linear regression model successfully predicts employee salaries with 82% accuracy, providing actionable insights for compensation strategy. The model demonstrates reliable performance across different experience levels and job roles.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67910" y="4193679"/>
            <a:ext cx="4757737" cy="135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This foundational approach establishes a data-driven framework for salary estimation that can be integrated into HR systems and compensation planning tools.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9878" y="1853356"/>
            <a:ext cx="3230761" cy="38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Enhancements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829878" y="2579117"/>
            <a:ext cx="101353" cy="101353"/>
            <a:chOff x="0" y="0"/>
            <a:chExt cx="135137" cy="135137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35128" cy="135128"/>
            </a:xfrm>
            <a:custGeom>
              <a:avLst/>
              <a:gdLst/>
              <a:ahLst/>
              <a:cxnLst/>
              <a:rect r="r" b="b" t="t" l="l"/>
              <a:pathLst>
                <a:path h="135128" w="135128">
                  <a:moveTo>
                    <a:pt x="0" y="0"/>
                  </a:moveTo>
                  <a:lnTo>
                    <a:pt x="135128" y="0"/>
                  </a:lnTo>
                  <a:lnTo>
                    <a:pt x="135128" y="135128"/>
                  </a:lnTo>
                  <a:lnTo>
                    <a:pt x="0" y="135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6" b="-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134082" y="2471440"/>
            <a:ext cx="2624584" cy="31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Algorithms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34082" y="2934146"/>
            <a:ext cx="4453533" cy="70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Implement Ridge and Lasso regularization to handle multicollinearity and prevent overfitting.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829878" y="4153570"/>
            <a:ext cx="101353" cy="101353"/>
            <a:chOff x="0" y="0"/>
            <a:chExt cx="135137" cy="13513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35128" cy="135128"/>
            </a:xfrm>
            <a:custGeom>
              <a:avLst/>
              <a:gdLst/>
              <a:ahLst/>
              <a:cxnLst/>
              <a:rect r="r" b="b" t="t" l="l"/>
              <a:pathLst>
                <a:path h="135128" w="135128">
                  <a:moveTo>
                    <a:pt x="0" y="0"/>
                  </a:moveTo>
                  <a:lnTo>
                    <a:pt x="135128" y="0"/>
                  </a:lnTo>
                  <a:lnTo>
                    <a:pt x="135128" y="135128"/>
                  </a:lnTo>
                  <a:lnTo>
                    <a:pt x="0" y="135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6" b="-6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3134082" y="4045892"/>
            <a:ext cx="2535585" cy="31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Ensemble Methods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34082" y="4508599"/>
            <a:ext cx="4453533" cy="103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Explore Random Forest and Gradient Boosting models for capturing complex non-linear patterns.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829878" y="6052467"/>
            <a:ext cx="101353" cy="101353"/>
            <a:chOff x="0" y="0"/>
            <a:chExt cx="135137" cy="135137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35128" cy="135128"/>
            </a:xfrm>
            <a:custGeom>
              <a:avLst/>
              <a:gdLst/>
              <a:ahLst/>
              <a:cxnLst/>
              <a:rect r="r" b="b" t="t" l="l"/>
              <a:pathLst>
                <a:path h="135128" w="135128">
                  <a:moveTo>
                    <a:pt x="0" y="0"/>
                  </a:moveTo>
                  <a:lnTo>
                    <a:pt x="135128" y="0"/>
                  </a:lnTo>
                  <a:lnTo>
                    <a:pt x="135128" y="135128"/>
                  </a:lnTo>
                  <a:lnTo>
                    <a:pt x="0" y="135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6" b="-6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134082" y="5944791"/>
            <a:ext cx="2535585" cy="31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Expansion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34082" y="6407497"/>
            <a:ext cx="4453533" cy="103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Incorporate additional predictors like skills, certifications, performance ratings, and market demand indicators.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829878" y="7951366"/>
            <a:ext cx="101353" cy="101353"/>
            <a:chOff x="0" y="0"/>
            <a:chExt cx="135137" cy="135137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135128" cy="135128"/>
            </a:xfrm>
            <a:custGeom>
              <a:avLst/>
              <a:gdLst/>
              <a:ahLst/>
              <a:cxnLst/>
              <a:rect r="r" b="b" t="t" l="l"/>
              <a:pathLst>
                <a:path h="135128" w="135128">
                  <a:moveTo>
                    <a:pt x="0" y="0"/>
                  </a:moveTo>
                  <a:lnTo>
                    <a:pt x="135128" y="0"/>
                  </a:lnTo>
                  <a:lnTo>
                    <a:pt x="135128" y="135128"/>
                  </a:lnTo>
                  <a:lnTo>
                    <a:pt x="0" y="135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6" b="-6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134082" y="7843689"/>
            <a:ext cx="2535585" cy="31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Real-time Updates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34082" y="8306395"/>
            <a:ext cx="4453533" cy="103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Deploy model as API with automated retraining pipeline to adapt to evolving market conditions.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98462" y="608260"/>
            <a:ext cx="8961984" cy="73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 to Salary Prediction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8462" y="1821061"/>
            <a:ext cx="7204770" cy="1526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Salary prediction uses machine learning to estimate compensation based on employee characteristics and market factors. This analytical approach transforms how organizations approach compensation strategy.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462" y="3486001"/>
            <a:ext cx="7204770" cy="1526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By analyzing patterns in historical salary data, predictive models help companies make data-driven decisions about fair compensation, budget allocation, and competitive positioning in the talent market.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564613" y="1934319"/>
            <a:ext cx="8939064" cy="2347020"/>
            <a:chOff x="0" y="0"/>
            <a:chExt cx="11918752" cy="3129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1905996" cy="3116707"/>
            </a:xfrm>
            <a:custGeom>
              <a:avLst/>
              <a:gdLst/>
              <a:ahLst/>
              <a:cxnLst/>
              <a:rect r="r" b="b" t="t" l="l"/>
              <a:pathLst>
                <a:path h="3116707" w="11905996">
                  <a:moveTo>
                    <a:pt x="0" y="273812"/>
                  </a:moveTo>
                  <a:cubicBezTo>
                    <a:pt x="0" y="122555"/>
                    <a:pt x="122936" y="0"/>
                    <a:pt x="274574" y="0"/>
                  </a:cubicBezTo>
                  <a:lnTo>
                    <a:pt x="11631422" y="0"/>
                  </a:lnTo>
                  <a:cubicBezTo>
                    <a:pt x="11783060" y="0"/>
                    <a:pt x="11905996" y="122555"/>
                    <a:pt x="11905996" y="273812"/>
                  </a:cubicBezTo>
                  <a:lnTo>
                    <a:pt x="11905996" y="2842895"/>
                  </a:lnTo>
                  <a:cubicBezTo>
                    <a:pt x="11905996" y="2994152"/>
                    <a:pt x="11783060" y="3116707"/>
                    <a:pt x="11631422" y="3116707"/>
                  </a:cubicBezTo>
                  <a:lnTo>
                    <a:pt x="274574" y="3116707"/>
                  </a:lnTo>
                  <a:cubicBezTo>
                    <a:pt x="122936" y="3116707"/>
                    <a:pt x="0" y="2994025"/>
                    <a:pt x="0" y="2842895"/>
                  </a:cubicBezTo>
                  <a:close/>
                </a:path>
              </a:pathLst>
            </a:custGeom>
            <a:solidFill>
              <a:srgbClr val="FFCCD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918696" cy="3129407"/>
            </a:xfrm>
            <a:custGeom>
              <a:avLst/>
              <a:gdLst/>
              <a:ahLst/>
              <a:cxnLst/>
              <a:rect r="r" b="b" t="t" l="l"/>
              <a:pathLst>
                <a:path h="3129407" w="11918696">
                  <a:moveTo>
                    <a:pt x="0" y="280162"/>
                  </a:moveTo>
                  <a:cubicBezTo>
                    <a:pt x="0" y="125349"/>
                    <a:pt x="125857" y="0"/>
                    <a:pt x="280924" y="0"/>
                  </a:cubicBezTo>
                  <a:lnTo>
                    <a:pt x="11637772" y="0"/>
                  </a:lnTo>
                  <a:lnTo>
                    <a:pt x="11637772" y="6350"/>
                  </a:lnTo>
                  <a:lnTo>
                    <a:pt x="11637772" y="0"/>
                  </a:lnTo>
                  <a:cubicBezTo>
                    <a:pt x="11792965" y="0"/>
                    <a:pt x="11918696" y="125349"/>
                    <a:pt x="11918696" y="280162"/>
                  </a:cubicBezTo>
                  <a:lnTo>
                    <a:pt x="11912346" y="280162"/>
                  </a:lnTo>
                  <a:lnTo>
                    <a:pt x="11918696" y="280162"/>
                  </a:lnTo>
                  <a:lnTo>
                    <a:pt x="11918696" y="2849245"/>
                  </a:lnTo>
                  <a:lnTo>
                    <a:pt x="11912346" y="2849245"/>
                  </a:lnTo>
                  <a:lnTo>
                    <a:pt x="11918696" y="2849245"/>
                  </a:lnTo>
                  <a:cubicBezTo>
                    <a:pt x="11918696" y="3003931"/>
                    <a:pt x="11792839" y="3129407"/>
                    <a:pt x="11637772" y="3129407"/>
                  </a:cubicBezTo>
                  <a:lnTo>
                    <a:pt x="11637772" y="3123057"/>
                  </a:lnTo>
                  <a:lnTo>
                    <a:pt x="11637772" y="3129407"/>
                  </a:lnTo>
                  <a:lnTo>
                    <a:pt x="280924" y="3129407"/>
                  </a:lnTo>
                  <a:lnTo>
                    <a:pt x="280924" y="3123057"/>
                  </a:lnTo>
                  <a:lnTo>
                    <a:pt x="280924" y="3129407"/>
                  </a:lnTo>
                  <a:cubicBezTo>
                    <a:pt x="125857" y="3129407"/>
                    <a:pt x="0" y="3003931"/>
                    <a:pt x="0" y="2849245"/>
                  </a:cubicBezTo>
                  <a:lnTo>
                    <a:pt x="0" y="280162"/>
                  </a:lnTo>
                  <a:lnTo>
                    <a:pt x="6350" y="280162"/>
                  </a:lnTo>
                  <a:lnTo>
                    <a:pt x="0" y="280162"/>
                  </a:lnTo>
                  <a:moveTo>
                    <a:pt x="12700" y="280162"/>
                  </a:moveTo>
                  <a:lnTo>
                    <a:pt x="12700" y="2849245"/>
                  </a:lnTo>
                  <a:lnTo>
                    <a:pt x="6350" y="2849245"/>
                  </a:lnTo>
                  <a:lnTo>
                    <a:pt x="12700" y="2849245"/>
                  </a:lnTo>
                  <a:cubicBezTo>
                    <a:pt x="12700" y="2996946"/>
                    <a:pt x="132842" y="3116707"/>
                    <a:pt x="280924" y="3116707"/>
                  </a:cubicBezTo>
                  <a:lnTo>
                    <a:pt x="11637772" y="3116707"/>
                  </a:lnTo>
                  <a:cubicBezTo>
                    <a:pt x="11785981" y="3116707"/>
                    <a:pt x="11905996" y="2996946"/>
                    <a:pt x="11905996" y="2849245"/>
                  </a:cubicBezTo>
                  <a:lnTo>
                    <a:pt x="11905996" y="280162"/>
                  </a:lnTo>
                  <a:cubicBezTo>
                    <a:pt x="11905996" y="132461"/>
                    <a:pt x="11785981" y="12700"/>
                    <a:pt x="11637772" y="12700"/>
                  </a:cubicBezTo>
                  <a:lnTo>
                    <a:pt x="280924" y="12700"/>
                  </a:lnTo>
                  <a:lnTo>
                    <a:pt x="280924" y="6350"/>
                  </a:lnTo>
                  <a:lnTo>
                    <a:pt x="280924" y="12700"/>
                  </a:lnTo>
                  <a:cubicBezTo>
                    <a:pt x="132842" y="12700"/>
                    <a:pt x="12700" y="132461"/>
                    <a:pt x="12700" y="280162"/>
                  </a:cubicBezTo>
                  <a:close/>
                </a:path>
              </a:pathLst>
            </a:custGeom>
            <a:solidFill>
              <a:srgbClr val="E5B2B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807054" y="2176760"/>
            <a:ext cx="684460" cy="684460"/>
            <a:chOff x="0" y="0"/>
            <a:chExt cx="912613" cy="91261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912622" cy="912622"/>
            </a:xfrm>
            <a:custGeom>
              <a:avLst/>
              <a:gdLst/>
              <a:ahLst/>
              <a:cxnLst/>
              <a:rect r="r" b="b" t="t" l="l"/>
              <a:pathLst>
                <a:path h="912622" w="912622">
                  <a:moveTo>
                    <a:pt x="0" y="0"/>
                  </a:moveTo>
                  <a:lnTo>
                    <a:pt x="912622" y="0"/>
                  </a:lnTo>
                  <a:lnTo>
                    <a:pt x="912622" y="912622"/>
                  </a:lnTo>
                  <a:lnTo>
                    <a:pt x="0" y="912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8995321" y="2364879"/>
            <a:ext cx="307925" cy="307925"/>
          </a:xfrm>
          <a:custGeom>
            <a:avLst/>
            <a:gdLst/>
            <a:ahLst/>
            <a:cxnLst/>
            <a:rect r="r" b="b" t="t" l="l"/>
            <a:pathLst>
              <a:path h="307925" w="307925">
                <a:moveTo>
                  <a:pt x="0" y="0"/>
                </a:moveTo>
                <a:lnTo>
                  <a:pt x="307925" y="0"/>
                </a:lnTo>
                <a:lnTo>
                  <a:pt x="307925" y="307925"/>
                </a:lnTo>
                <a:lnTo>
                  <a:pt x="0" y="307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545" t="0" r="-4545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807054" y="3070324"/>
            <a:ext cx="2851845" cy="37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Hiring Strategy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07054" y="3607296"/>
            <a:ext cx="8454181" cy="43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Competitive offer optimization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564613" y="4499968"/>
            <a:ext cx="8939064" cy="2347020"/>
            <a:chOff x="0" y="0"/>
            <a:chExt cx="11918752" cy="31293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1905996" cy="3116707"/>
            </a:xfrm>
            <a:custGeom>
              <a:avLst/>
              <a:gdLst/>
              <a:ahLst/>
              <a:cxnLst/>
              <a:rect r="r" b="b" t="t" l="l"/>
              <a:pathLst>
                <a:path h="3116707" w="11905996">
                  <a:moveTo>
                    <a:pt x="0" y="273812"/>
                  </a:moveTo>
                  <a:cubicBezTo>
                    <a:pt x="0" y="122555"/>
                    <a:pt x="122936" y="0"/>
                    <a:pt x="274574" y="0"/>
                  </a:cubicBezTo>
                  <a:lnTo>
                    <a:pt x="11631422" y="0"/>
                  </a:lnTo>
                  <a:cubicBezTo>
                    <a:pt x="11783060" y="0"/>
                    <a:pt x="11905996" y="122555"/>
                    <a:pt x="11905996" y="273812"/>
                  </a:cubicBezTo>
                  <a:lnTo>
                    <a:pt x="11905996" y="2842895"/>
                  </a:lnTo>
                  <a:cubicBezTo>
                    <a:pt x="11905996" y="2994152"/>
                    <a:pt x="11783060" y="3116707"/>
                    <a:pt x="11631422" y="3116707"/>
                  </a:cubicBezTo>
                  <a:lnTo>
                    <a:pt x="274574" y="3116707"/>
                  </a:lnTo>
                  <a:cubicBezTo>
                    <a:pt x="122936" y="3116707"/>
                    <a:pt x="0" y="2994025"/>
                    <a:pt x="0" y="2842895"/>
                  </a:cubicBezTo>
                  <a:close/>
                </a:path>
              </a:pathLst>
            </a:custGeom>
            <a:solidFill>
              <a:srgbClr val="FFCCD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918696" cy="3129407"/>
            </a:xfrm>
            <a:custGeom>
              <a:avLst/>
              <a:gdLst/>
              <a:ahLst/>
              <a:cxnLst/>
              <a:rect r="r" b="b" t="t" l="l"/>
              <a:pathLst>
                <a:path h="3129407" w="11918696">
                  <a:moveTo>
                    <a:pt x="0" y="280162"/>
                  </a:moveTo>
                  <a:cubicBezTo>
                    <a:pt x="0" y="125349"/>
                    <a:pt x="125857" y="0"/>
                    <a:pt x="280924" y="0"/>
                  </a:cubicBezTo>
                  <a:lnTo>
                    <a:pt x="11637772" y="0"/>
                  </a:lnTo>
                  <a:lnTo>
                    <a:pt x="11637772" y="6350"/>
                  </a:lnTo>
                  <a:lnTo>
                    <a:pt x="11637772" y="0"/>
                  </a:lnTo>
                  <a:cubicBezTo>
                    <a:pt x="11792965" y="0"/>
                    <a:pt x="11918696" y="125349"/>
                    <a:pt x="11918696" y="280162"/>
                  </a:cubicBezTo>
                  <a:lnTo>
                    <a:pt x="11912346" y="280162"/>
                  </a:lnTo>
                  <a:lnTo>
                    <a:pt x="11918696" y="280162"/>
                  </a:lnTo>
                  <a:lnTo>
                    <a:pt x="11918696" y="2849245"/>
                  </a:lnTo>
                  <a:lnTo>
                    <a:pt x="11912346" y="2849245"/>
                  </a:lnTo>
                  <a:lnTo>
                    <a:pt x="11918696" y="2849245"/>
                  </a:lnTo>
                  <a:cubicBezTo>
                    <a:pt x="11918696" y="3003931"/>
                    <a:pt x="11792839" y="3129407"/>
                    <a:pt x="11637772" y="3129407"/>
                  </a:cubicBezTo>
                  <a:lnTo>
                    <a:pt x="11637772" y="3123057"/>
                  </a:lnTo>
                  <a:lnTo>
                    <a:pt x="11637772" y="3129407"/>
                  </a:lnTo>
                  <a:lnTo>
                    <a:pt x="280924" y="3129407"/>
                  </a:lnTo>
                  <a:lnTo>
                    <a:pt x="280924" y="3123057"/>
                  </a:lnTo>
                  <a:lnTo>
                    <a:pt x="280924" y="3129407"/>
                  </a:lnTo>
                  <a:cubicBezTo>
                    <a:pt x="125857" y="3129407"/>
                    <a:pt x="0" y="3003931"/>
                    <a:pt x="0" y="2849245"/>
                  </a:cubicBezTo>
                  <a:lnTo>
                    <a:pt x="0" y="280162"/>
                  </a:lnTo>
                  <a:lnTo>
                    <a:pt x="6350" y="280162"/>
                  </a:lnTo>
                  <a:lnTo>
                    <a:pt x="0" y="280162"/>
                  </a:lnTo>
                  <a:moveTo>
                    <a:pt x="12700" y="280162"/>
                  </a:moveTo>
                  <a:lnTo>
                    <a:pt x="12700" y="2849245"/>
                  </a:lnTo>
                  <a:lnTo>
                    <a:pt x="6350" y="2849245"/>
                  </a:lnTo>
                  <a:lnTo>
                    <a:pt x="12700" y="2849245"/>
                  </a:lnTo>
                  <a:cubicBezTo>
                    <a:pt x="12700" y="2996946"/>
                    <a:pt x="132842" y="3116707"/>
                    <a:pt x="280924" y="3116707"/>
                  </a:cubicBezTo>
                  <a:lnTo>
                    <a:pt x="11637772" y="3116707"/>
                  </a:lnTo>
                  <a:cubicBezTo>
                    <a:pt x="11785981" y="3116707"/>
                    <a:pt x="11905996" y="2996946"/>
                    <a:pt x="11905996" y="2849245"/>
                  </a:cubicBezTo>
                  <a:lnTo>
                    <a:pt x="11905996" y="280162"/>
                  </a:lnTo>
                  <a:cubicBezTo>
                    <a:pt x="11905996" y="132461"/>
                    <a:pt x="11785981" y="12700"/>
                    <a:pt x="11637772" y="12700"/>
                  </a:cubicBezTo>
                  <a:lnTo>
                    <a:pt x="280924" y="12700"/>
                  </a:lnTo>
                  <a:lnTo>
                    <a:pt x="280924" y="6350"/>
                  </a:lnTo>
                  <a:lnTo>
                    <a:pt x="280924" y="12700"/>
                  </a:lnTo>
                  <a:cubicBezTo>
                    <a:pt x="132842" y="12700"/>
                    <a:pt x="12700" y="132461"/>
                    <a:pt x="12700" y="280162"/>
                  </a:cubicBezTo>
                  <a:close/>
                </a:path>
              </a:pathLst>
            </a:custGeom>
            <a:solidFill>
              <a:srgbClr val="E5B2B7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807054" y="4742409"/>
            <a:ext cx="684460" cy="684460"/>
            <a:chOff x="0" y="0"/>
            <a:chExt cx="912613" cy="912613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912622" cy="912622"/>
            </a:xfrm>
            <a:custGeom>
              <a:avLst/>
              <a:gdLst/>
              <a:ahLst/>
              <a:cxnLst/>
              <a:rect r="r" b="b" t="t" l="l"/>
              <a:pathLst>
                <a:path h="912622" w="912622">
                  <a:moveTo>
                    <a:pt x="0" y="0"/>
                  </a:moveTo>
                  <a:lnTo>
                    <a:pt x="912622" y="0"/>
                  </a:lnTo>
                  <a:lnTo>
                    <a:pt x="912622" y="912622"/>
                  </a:lnTo>
                  <a:lnTo>
                    <a:pt x="0" y="912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8995321" y="4930528"/>
            <a:ext cx="307925" cy="307925"/>
          </a:xfrm>
          <a:custGeom>
            <a:avLst/>
            <a:gdLst/>
            <a:ahLst/>
            <a:cxnLst/>
            <a:rect r="r" b="b" t="t" l="l"/>
            <a:pathLst>
              <a:path h="307925" w="307925">
                <a:moveTo>
                  <a:pt x="0" y="0"/>
                </a:moveTo>
                <a:lnTo>
                  <a:pt x="307925" y="0"/>
                </a:lnTo>
                <a:lnTo>
                  <a:pt x="307925" y="307925"/>
                </a:lnTo>
                <a:lnTo>
                  <a:pt x="0" y="307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090" t="0" r="-909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807054" y="5635972"/>
            <a:ext cx="2851845" cy="37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Budget Planning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07054" y="6172944"/>
            <a:ext cx="8454181" cy="43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Accurate financial forecasting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64613" y="7065615"/>
            <a:ext cx="8939064" cy="2347020"/>
            <a:chOff x="0" y="0"/>
            <a:chExt cx="11918752" cy="31293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1905996" cy="3116707"/>
            </a:xfrm>
            <a:custGeom>
              <a:avLst/>
              <a:gdLst/>
              <a:ahLst/>
              <a:cxnLst/>
              <a:rect r="r" b="b" t="t" l="l"/>
              <a:pathLst>
                <a:path h="3116707" w="11905996">
                  <a:moveTo>
                    <a:pt x="0" y="273812"/>
                  </a:moveTo>
                  <a:cubicBezTo>
                    <a:pt x="0" y="122555"/>
                    <a:pt x="122936" y="0"/>
                    <a:pt x="274574" y="0"/>
                  </a:cubicBezTo>
                  <a:lnTo>
                    <a:pt x="11631422" y="0"/>
                  </a:lnTo>
                  <a:cubicBezTo>
                    <a:pt x="11783060" y="0"/>
                    <a:pt x="11905996" y="122555"/>
                    <a:pt x="11905996" y="273812"/>
                  </a:cubicBezTo>
                  <a:lnTo>
                    <a:pt x="11905996" y="2842895"/>
                  </a:lnTo>
                  <a:cubicBezTo>
                    <a:pt x="11905996" y="2994152"/>
                    <a:pt x="11783060" y="3116707"/>
                    <a:pt x="11631422" y="3116707"/>
                  </a:cubicBezTo>
                  <a:lnTo>
                    <a:pt x="274574" y="3116707"/>
                  </a:lnTo>
                  <a:cubicBezTo>
                    <a:pt x="122936" y="3116707"/>
                    <a:pt x="0" y="2994025"/>
                    <a:pt x="0" y="2842895"/>
                  </a:cubicBezTo>
                  <a:close/>
                </a:path>
              </a:pathLst>
            </a:custGeom>
            <a:solidFill>
              <a:srgbClr val="FFCCD1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918696" cy="3129407"/>
            </a:xfrm>
            <a:custGeom>
              <a:avLst/>
              <a:gdLst/>
              <a:ahLst/>
              <a:cxnLst/>
              <a:rect r="r" b="b" t="t" l="l"/>
              <a:pathLst>
                <a:path h="3129407" w="11918696">
                  <a:moveTo>
                    <a:pt x="0" y="280162"/>
                  </a:moveTo>
                  <a:cubicBezTo>
                    <a:pt x="0" y="125349"/>
                    <a:pt x="125857" y="0"/>
                    <a:pt x="280924" y="0"/>
                  </a:cubicBezTo>
                  <a:lnTo>
                    <a:pt x="11637772" y="0"/>
                  </a:lnTo>
                  <a:lnTo>
                    <a:pt x="11637772" y="6350"/>
                  </a:lnTo>
                  <a:lnTo>
                    <a:pt x="11637772" y="0"/>
                  </a:lnTo>
                  <a:cubicBezTo>
                    <a:pt x="11792965" y="0"/>
                    <a:pt x="11918696" y="125349"/>
                    <a:pt x="11918696" y="280162"/>
                  </a:cubicBezTo>
                  <a:lnTo>
                    <a:pt x="11912346" y="280162"/>
                  </a:lnTo>
                  <a:lnTo>
                    <a:pt x="11918696" y="280162"/>
                  </a:lnTo>
                  <a:lnTo>
                    <a:pt x="11918696" y="2849245"/>
                  </a:lnTo>
                  <a:lnTo>
                    <a:pt x="11912346" y="2849245"/>
                  </a:lnTo>
                  <a:lnTo>
                    <a:pt x="11918696" y="2849245"/>
                  </a:lnTo>
                  <a:cubicBezTo>
                    <a:pt x="11918696" y="3003931"/>
                    <a:pt x="11792839" y="3129407"/>
                    <a:pt x="11637772" y="3129407"/>
                  </a:cubicBezTo>
                  <a:lnTo>
                    <a:pt x="11637772" y="3123057"/>
                  </a:lnTo>
                  <a:lnTo>
                    <a:pt x="11637772" y="3129407"/>
                  </a:lnTo>
                  <a:lnTo>
                    <a:pt x="280924" y="3129407"/>
                  </a:lnTo>
                  <a:lnTo>
                    <a:pt x="280924" y="3123057"/>
                  </a:lnTo>
                  <a:lnTo>
                    <a:pt x="280924" y="3129407"/>
                  </a:lnTo>
                  <a:cubicBezTo>
                    <a:pt x="125857" y="3129407"/>
                    <a:pt x="0" y="3003931"/>
                    <a:pt x="0" y="2849245"/>
                  </a:cubicBezTo>
                  <a:lnTo>
                    <a:pt x="0" y="280162"/>
                  </a:lnTo>
                  <a:lnTo>
                    <a:pt x="6350" y="280162"/>
                  </a:lnTo>
                  <a:lnTo>
                    <a:pt x="0" y="280162"/>
                  </a:lnTo>
                  <a:moveTo>
                    <a:pt x="12700" y="280162"/>
                  </a:moveTo>
                  <a:lnTo>
                    <a:pt x="12700" y="2849245"/>
                  </a:lnTo>
                  <a:lnTo>
                    <a:pt x="6350" y="2849245"/>
                  </a:lnTo>
                  <a:lnTo>
                    <a:pt x="12700" y="2849245"/>
                  </a:lnTo>
                  <a:cubicBezTo>
                    <a:pt x="12700" y="2996946"/>
                    <a:pt x="132842" y="3116707"/>
                    <a:pt x="280924" y="3116707"/>
                  </a:cubicBezTo>
                  <a:lnTo>
                    <a:pt x="11637772" y="3116707"/>
                  </a:lnTo>
                  <a:cubicBezTo>
                    <a:pt x="11785981" y="3116707"/>
                    <a:pt x="11905996" y="2996946"/>
                    <a:pt x="11905996" y="2849245"/>
                  </a:cubicBezTo>
                  <a:lnTo>
                    <a:pt x="11905996" y="280162"/>
                  </a:lnTo>
                  <a:cubicBezTo>
                    <a:pt x="11905996" y="132461"/>
                    <a:pt x="11785981" y="12700"/>
                    <a:pt x="11637772" y="12700"/>
                  </a:cubicBezTo>
                  <a:lnTo>
                    <a:pt x="280924" y="12700"/>
                  </a:lnTo>
                  <a:lnTo>
                    <a:pt x="280924" y="6350"/>
                  </a:lnTo>
                  <a:lnTo>
                    <a:pt x="280924" y="12700"/>
                  </a:lnTo>
                  <a:cubicBezTo>
                    <a:pt x="132842" y="12700"/>
                    <a:pt x="12700" y="132461"/>
                    <a:pt x="12700" y="280162"/>
                  </a:cubicBezTo>
                  <a:close/>
                </a:path>
              </a:pathLst>
            </a:custGeom>
            <a:solidFill>
              <a:srgbClr val="E5B2B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807054" y="7308056"/>
            <a:ext cx="684460" cy="684460"/>
            <a:chOff x="0" y="0"/>
            <a:chExt cx="912613" cy="912613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912622" cy="912622"/>
            </a:xfrm>
            <a:custGeom>
              <a:avLst/>
              <a:gdLst/>
              <a:ahLst/>
              <a:cxnLst/>
              <a:rect r="r" b="b" t="t" l="l"/>
              <a:pathLst>
                <a:path h="912622" w="912622">
                  <a:moveTo>
                    <a:pt x="0" y="0"/>
                  </a:moveTo>
                  <a:lnTo>
                    <a:pt x="912622" y="0"/>
                  </a:lnTo>
                  <a:lnTo>
                    <a:pt x="912622" y="912622"/>
                  </a:lnTo>
                  <a:lnTo>
                    <a:pt x="0" y="912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8995321" y="7496175"/>
            <a:ext cx="307925" cy="307925"/>
          </a:xfrm>
          <a:custGeom>
            <a:avLst/>
            <a:gdLst/>
            <a:ahLst/>
            <a:cxnLst/>
            <a:rect r="r" b="b" t="t" l="l"/>
            <a:pathLst>
              <a:path h="307925" w="307925">
                <a:moveTo>
                  <a:pt x="0" y="0"/>
                </a:moveTo>
                <a:lnTo>
                  <a:pt x="307925" y="0"/>
                </a:lnTo>
                <a:lnTo>
                  <a:pt x="307925" y="307925"/>
                </a:lnTo>
                <a:lnTo>
                  <a:pt x="0" y="307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807054" y="8201620"/>
            <a:ext cx="2851845" cy="37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Market 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807054" y="8738592"/>
            <a:ext cx="8454181" cy="431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Industry benchmark insights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181844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Objective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45475" y="2507307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FFCCD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E5B2B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771632" y="2546151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Primary 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1632" y="3171676"/>
            <a:ext cx="8524131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Develop a predictive model that accurately estimates employee salary by analyzing key professional attributes and job characteristics.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45475" y="5190084"/>
            <a:ext cx="647402" cy="647403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FFCCD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E5B2B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771632" y="5228927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Key 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71632" y="5854452"/>
            <a:ext cx="8524131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Years of experience, education level, job role, industry sector, and geographical location serve as primary predictors.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45475" y="7419231"/>
            <a:ext cx="647402" cy="647403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FFCCD1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lnTo>
                    <a:pt x="516636" y="6350"/>
                  </a:lnTo>
                  <a:lnTo>
                    <a:pt x="516636" y="0"/>
                  </a:lnTo>
                  <a:cubicBezTo>
                    <a:pt x="708025" y="0"/>
                    <a:pt x="863219" y="155194"/>
                    <a:pt x="863219" y="346583"/>
                  </a:cubicBezTo>
                  <a:lnTo>
                    <a:pt x="856869" y="346583"/>
                  </a:lnTo>
                  <a:lnTo>
                    <a:pt x="863219" y="346583"/>
                  </a:lnTo>
                  <a:lnTo>
                    <a:pt x="863219" y="516636"/>
                  </a:lnTo>
                  <a:lnTo>
                    <a:pt x="856869" y="516636"/>
                  </a:lnTo>
                  <a:lnTo>
                    <a:pt x="863219" y="516636"/>
                  </a:lnTo>
                  <a:cubicBezTo>
                    <a:pt x="863219" y="708025"/>
                    <a:pt x="708025" y="863219"/>
                    <a:pt x="516636" y="863219"/>
                  </a:cubicBezTo>
                  <a:lnTo>
                    <a:pt x="516636" y="856869"/>
                  </a:lnTo>
                  <a:lnTo>
                    <a:pt x="516636" y="863219"/>
                  </a:lnTo>
                  <a:lnTo>
                    <a:pt x="346583" y="863219"/>
                  </a:lnTo>
                  <a:lnTo>
                    <a:pt x="346583" y="856869"/>
                  </a:lnTo>
                  <a:lnTo>
                    <a:pt x="346583" y="863219"/>
                  </a:lnTo>
                  <a:cubicBezTo>
                    <a:pt x="155194" y="863219"/>
                    <a:pt x="0" y="708025"/>
                    <a:pt x="0" y="51663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516636"/>
                  </a:lnTo>
                  <a:lnTo>
                    <a:pt x="6350" y="516636"/>
                  </a:lnTo>
                  <a:lnTo>
                    <a:pt x="12700" y="516636"/>
                  </a:lnTo>
                  <a:cubicBezTo>
                    <a:pt x="12700" y="701040"/>
                    <a:pt x="162179" y="850519"/>
                    <a:pt x="346583" y="850519"/>
                  </a:cubicBezTo>
                  <a:lnTo>
                    <a:pt x="516636" y="850519"/>
                  </a:lnTo>
                  <a:cubicBezTo>
                    <a:pt x="701040" y="850519"/>
                    <a:pt x="850519" y="701040"/>
                    <a:pt x="850519" y="516636"/>
                  </a:cubicBezTo>
                  <a:lnTo>
                    <a:pt x="850519" y="346583"/>
                  </a:lnTo>
                  <a:cubicBezTo>
                    <a:pt x="850519" y="162179"/>
                    <a:pt x="701040" y="12700"/>
                    <a:pt x="516636" y="12700"/>
                  </a:cubicBezTo>
                  <a:lnTo>
                    <a:pt x="346583" y="12700"/>
                  </a:lnTo>
                  <a:lnTo>
                    <a:pt x="346583" y="6350"/>
                  </a:lnTo>
                  <a:lnTo>
                    <a:pt x="346583" y="12700"/>
                  </a:lnTo>
                  <a:cubicBezTo>
                    <a:pt x="162179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E5B2B7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771632" y="7458075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Expected Outcome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1632" y="8083600"/>
            <a:ext cx="8524131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A reliable regression model that helps organizations make informed compensation decisions with statistical confidence.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7966" y="674043"/>
            <a:ext cx="6200031" cy="78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75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 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7966" y="2059335"/>
            <a:ext cx="4370486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Data Source &amp;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966" y="2734270"/>
            <a:ext cx="7973616" cy="124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The dataset comprises employment records from multiple organizations, containing comprehensive salary and employee attribute information.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966" y="4498479"/>
            <a:ext cx="3831877" cy="70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64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5000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3934" y="5512445"/>
            <a:ext cx="3099941" cy="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Total Records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7966" y="6090642"/>
            <a:ext cx="3831877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Employee observations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9704" y="4498479"/>
            <a:ext cx="3831877" cy="70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64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12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375672" y="5512445"/>
            <a:ext cx="3099941" cy="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09704" y="6090642"/>
            <a:ext cx="3831877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Predictor variables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8760" y="7278589"/>
            <a:ext cx="3831877" cy="70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64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04729" y="8292554"/>
            <a:ext cx="3099941" cy="3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3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Target Variable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38760" y="8870751"/>
            <a:ext cx="3831877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Annual salary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5944" y="2059335"/>
            <a:ext cx="3719959" cy="48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Key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55944" y="2734270"/>
            <a:ext cx="797361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Experience:</a:t>
            </a: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Years of professional work (0-40 years)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55944" y="3217664"/>
            <a:ext cx="797361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Education:</a:t>
            </a: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Bachelor's, Master's, PhD levels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55944" y="3701057"/>
            <a:ext cx="797361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Job Role:</a:t>
            </a: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Position title and responsibility level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55944" y="4184451"/>
            <a:ext cx="797361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Location:</a:t>
            </a: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Geographic region and cost of living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55944" y="4667845"/>
            <a:ext cx="7973616" cy="45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Industry:</a:t>
            </a: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Technology, finance, healthcare sectors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55944" y="5151239"/>
            <a:ext cx="7973616" cy="4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Company Size:</a:t>
            </a:r>
            <a:r>
              <a:rPr lang="en-US" sz="193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Small, medium, large organizations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794891"/>
            <a:ext cx="9550748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Data Preprocessing 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171700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Transforming raw data into model-ready format requires systematic cleaning and feature engineering to ensure prediction accuracy.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397895"/>
            <a:ext cx="283518" cy="44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3936950"/>
            <a:ext cx="8009930" cy="38100"/>
            <a:chOff x="0" y="0"/>
            <a:chExt cx="10679907" cy="5080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t="0" r="-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92238" y="4145310"/>
            <a:ext cx="4188916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Missing Value Treatment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4672608"/>
            <a:ext cx="8009930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Identified null values in experience and education columns; applied median imputation for numerical fields and mode for categorical variables.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85685" y="3397895"/>
            <a:ext cx="283518" cy="44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85685" y="3936950"/>
            <a:ext cx="8010079" cy="38100"/>
            <a:chOff x="0" y="0"/>
            <a:chExt cx="10680105" cy="50800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t="0" r="-3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85685" y="4145310"/>
            <a:ext cx="363750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Categorical Encoding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5685" y="4672608"/>
            <a:ext cx="801007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Converted job roles, education levels, and locations into numerical format using one-hot encoding and label encoding techniques.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6529536"/>
            <a:ext cx="283518" cy="44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7040315"/>
            <a:ext cx="8009930" cy="38100"/>
            <a:chOff x="0" y="0"/>
            <a:chExt cx="10679907" cy="5080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" t="0" r="-3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92238" y="727695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Scaling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7804249"/>
            <a:ext cx="800993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Applied StandardScaler to normalize numerical features, ensuring all variables contribute equally to model training.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85685" y="6529536"/>
            <a:ext cx="283518" cy="44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85685" y="7040315"/>
            <a:ext cx="8010079" cy="38100"/>
            <a:chOff x="0" y="0"/>
            <a:chExt cx="10680105" cy="50800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t="0" r="-3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285685" y="7276951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Outlier Detection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85685" y="7804249"/>
            <a:ext cx="801007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Removed extreme salary outliers using IQR method to prevent skewed predictions and improve model generalization.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72059"/>
            <a:ext cx="8286452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Linear Regression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66752"/>
            <a:ext cx="5934968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Understanding the Algorithm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805684"/>
            <a:ext cx="8655546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Linear regression models the relationship between dependent and independent variables by fitting a linear equation to observed data. The model minimizes the sum of squared residuals to find the best-fit line.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875287"/>
            <a:ext cx="865554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Mathematical Foundation: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2238" y="6782991"/>
            <a:ext cx="8655546" cy="491579"/>
            <a:chOff x="0" y="0"/>
            <a:chExt cx="11540728" cy="655438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1540744" cy="655447"/>
            </a:xfrm>
            <a:custGeom>
              <a:avLst/>
              <a:gdLst/>
              <a:ahLst/>
              <a:cxnLst/>
              <a:rect r="r" b="b" t="t" l="l"/>
              <a:pathLst>
                <a:path h="655447" w="11540744">
                  <a:moveTo>
                    <a:pt x="0" y="0"/>
                  </a:moveTo>
                  <a:lnTo>
                    <a:pt x="11540744" y="0"/>
                  </a:lnTo>
                  <a:lnTo>
                    <a:pt x="11540744" y="655447"/>
                  </a:lnTo>
                  <a:lnTo>
                    <a:pt x="0" y="655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62" r="0" b="-36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7538145"/>
            <a:ext cx="865554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Where </a:t>
            </a:r>
            <a:r>
              <a:rPr lang="en-US" sz="2187" i="true">
                <a:solidFill>
                  <a:srgbClr val="4A4A4A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y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represents predicted salary, </a:t>
            </a:r>
            <a:r>
              <a:rPr lang="en-US" sz="2187" i="true">
                <a:solidFill>
                  <a:srgbClr val="4A4A4A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\beta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values are coefficients, </a:t>
            </a:r>
            <a:r>
              <a:rPr lang="en-US" sz="2187" i="true">
                <a:solidFill>
                  <a:srgbClr val="4A4A4A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x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variables are features, and </a:t>
            </a:r>
            <a:r>
              <a:rPr lang="en-US" sz="2187" i="true">
                <a:solidFill>
                  <a:srgbClr val="4A4A4A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\epsilon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is the error term.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330011" y="3102174"/>
            <a:ext cx="6994177" cy="3973265"/>
            <a:chOff x="0" y="0"/>
            <a:chExt cx="9325570" cy="52976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9274683" cy="5246878"/>
            </a:xfrm>
            <a:custGeom>
              <a:avLst/>
              <a:gdLst/>
              <a:ahLst/>
              <a:cxnLst/>
              <a:rect r="r" b="b" t="t" l="l"/>
              <a:pathLst>
                <a:path h="5246878" w="9274683">
                  <a:moveTo>
                    <a:pt x="0" y="340233"/>
                  </a:moveTo>
                  <a:cubicBezTo>
                    <a:pt x="0" y="152400"/>
                    <a:pt x="153035" y="0"/>
                    <a:pt x="341630" y="0"/>
                  </a:cubicBezTo>
                  <a:lnTo>
                    <a:pt x="8933053" y="0"/>
                  </a:lnTo>
                  <a:cubicBezTo>
                    <a:pt x="9121775" y="0"/>
                    <a:pt x="9274683" y="152400"/>
                    <a:pt x="9274683" y="340233"/>
                  </a:cubicBezTo>
                  <a:lnTo>
                    <a:pt x="9274683" y="4906645"/>
                  </a:lnTo>
                  <a:cubicBezTo>
                    <a:pt x="9274683" y="5094605"/>
                    <a:pt x="9121648" y="5246878"/>
                    <a:pt x="8933053" y="5246878"/>
                  </a:cubicBezTo>
                  <a:lnTo>
                    <a:pt x="341630" y="5246878"/>
                  </a:lnTo>
                  <a:cubicBezTo>
                    <a:pt x="152908" y="5246878"/>
                    <a:pt x="0" y="5094478"/>
                    <a:pt x="0" y="490664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25483" cy="5297678"/>
            </a:xfrm>
            <a:custGeom>
              <a:avLst/>
              <a:gdLst/>
              <a:ahLst/>
              <a:cxnLst/>
              <a:rect r="r" b="b" t="t" l="l"/>
              <a:pathLst>
                <a:path h="5297678" w="9325483">
                  <a:moveTo>
                    <a:pt x="0" y="365633"/>
                  </a:moveTo>
                  <a:cubicBezTo>
                    <a:pt x="0" y="163576"/>
                    <a:pt x="164465" y="0"/>
                    <a:pt x="367030" y="0"/>
                  </a:cubicBezTo>
                  <a:lnTo>
                    <a:pt x="8958453" y="0"/>
                  </a:lnTo>
                  <a:lnTo>
                    <a:pt x="8958453" y="25400"/>
                  </a:lnTo>
                  <a:lnTo>
                    <a:pt x="8958453" y="0"/>
                  </a:lnTo>
                  <a:cubicBezTo>
                    <a:pt x="9161145" y="0"/>
                    <a:pt x="9325483" y="163576"/>
                    <a:pt x="9325483" y="365633"/>
                  </a:cubicBezTo>
                  <a:lnTo>
                    <a:pt x="9300083" y="365633"/>
                  </a:lnTo>
                  <a:lnTo>
                    <a:pt x="9325483" y="365633"/>
                  </a:lnTo>
                  <a:lnTo>
                    <a:pt x="9325483" y="4932045"/>
                  </a:lnTo>
                  <a:lnTo>
                    <a:pt x="9300083" y="4932045"/>
                  </a:lnTo>
                  <a:lnTo>
                    <a:pt x="9325483" y="4932045"/>
                  </a:lnTo>
                  <a:cubicBezTo>
                    <a:pt x="9325483" y="5134102"/>
                    <a:pt x="9161018" y="5297678"/>
                    <a:pt x="8958453" y="5297678"/>
                  </a:cubicBezTo>
                  <a:lnTo>
                    <a:pt x="8958453" y="5272278"/>
                  </a:lnTo>
                  <a:lnTo>
                    <a:pt x="8958453" y="5297678"/>
                  </a:lnTo>
                  <a:lnTo>
                    <a:pt x="367030" y="5297678"/>
                  </a:lnTo>
                  <a:lnTo>
                    <a:pt x="367030" y="5272278"/>
                  </a:lnTo>
                  <a:lnTo>
                    <a:pt x="367030" y="5297678"/>
                  </a:lnTo>
                  <a:cubicBezTo>
                    <a:pt x="164465" y="5297678"/>
                    <a:pt x="0" y="5134102"/>
                    <a:pt x="0" y="4932045"/>
                  </a:cubicBezTo>
                  <a:lnTo>
                    <a:pt x="0" y="365633"/>
                  </a:lnTo>
                  <a:lnTo>
                    <a:pt x="25400" y="365633"/>
                  </a:lnTo>
                  <a:lnTo>
                    <a:pt x="0" y="365633"/>
                  </a:lnTo>
                  <a:moveTo>
                    <a:pt x="50800" y="365633"/>
                  </a:moveTo>
                  <a:lnTo>
                    <a:pt x="50800" y="4932045"/>
                  </a:lnTo>
                  <a:lnTo>
                    <a:pt x="25400" y="4932045"/>
                  </a:lnTo>
                  <a:lnTo>
                    <a:pt x="50800" y="4932045"/>
                  </a:lnTo>
                  <a:cubicBezTo>
                    <a:pt x="50800" y="5105781"/>
                    <a:pt x="192278" y="5246878"/>
                    <a:pt x="367030" y="5246878"/>
                  </a:cubicBezTo>
                  <a:lnTo>
                    <a:pt x="8958453" y="5246878"/>
                  </a:lnTo>
                  <a:cubicBezTo>
                    <a:pt x="9133205" y="5246878"/>
                    <a:pt x="9274683" y="5105781"/>
                    <a:pt x="9274683" y="4932045"/>
                  </a:cubicBezTo>
                  <a:lnTo>
                    <a:pt x="9274683" y="365633"/>
                  </a:lnTo>
                  <a:cubicBezTo>
                    <a:pt x="9274810" y="191897"/>
                    <a:pt x="9133205" y="50800"/>
                    <a:pt x="8958453" y="50800"/>
                  </a:cubicBezTo>
                  <a:lnTo>
                    <a:pt x="367030" y="50800"/>
                  </a:lnTo>
                  <a:lnTo>
                    <a:pt x="367030" y="25400"/>
                  </a:lnTo>
                  <a:lnTo>
                    <a:pt x="367030" y="50800"/>
                  </a:lnTo>
                  <a:cubicBezTo>
                    <a:pt x="192278" y="50800"/>
                    <a:pt x="50800" y="191897"/>
                    <a:pt x="50800" y="365633"/>
                  </a:cubicBezTo>
                  <a:close/>
                </a:path>
              </a:pathLst>
            </a:custGeom>
            <a:solidFill>
              <a:srgbClr val="E5B2B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670679" y="3433316"/>
            <a:ext cx="405125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Why Linear Regression?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70679" y="4074021"/>
            <a:ext cx="631284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Interpretable results with clear coefficient meanings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70679" y="5080398"/>
            <a:ext cx="631284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Fast training and prediction speed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70679" y="5633145"/>
            <a:ext cx="631284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Strong baseline for salary estimation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70679" y="6185892"/>
            <a:ext cx="631284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Effective for continuous target variables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6711" y="925860"/>
            <a:ext cx="6390680" cy="766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Implementation Steps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6711" y="2170062"/>
            <a:ext cx="1195387" cy="1434405"/>
            <a:chOff x="0" y="0"/>
            <a:chExt cx="1593850" cy="191254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593850" cy="1912493"/>
            </a:xfrm>
            <a:custGeom>
              <a:avLst/>
              <a:gdLst/>
              <a:ahLst/>
              <a:cxnLst/>
              <a:rect r="r" b="b" t="t" l="l"/>
              <a:pathLst>
                <a:path h="1912493" w="1593850">
                  <a:moveTo>
                    <a:pt x="0" y="0"/>
                  </a:moveTo>
                  <a:lnTo>
                    <a:pt x="1593850" y="0"/>
                  </a:lnTo>
                  <a:lnTo>
                    <a:pt x="1593850" y="1912493"/>
                  </a:lnTo>
                  <a:lnTo>
                    <a:pt x="0" y="191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4" t="0" r="-64" b="-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271118" y="2390031"/>
            <a:ext cx="3899595" cy="3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Data Loading &amp; Exploration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71118" y="2849761"/>
            <a:ext cx="15180171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Import dataset using Pandas, perform exploratory analysis, visualize distributions and correlations between features and target variable.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36711" y="3604469"/>
            <a:ext cx="1195387" cy="1434405"/>
            <a:chOff x="0" y="0"/>
            <a:chExt cx="1593850" cy="191254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593850" cy="1912493"/>
            </a:xfrm>
            <a:custGeom>
              <a:avLst/>
              <a:gdLst/>
              <a:ahLst/>
              <a:cxnLst/>
              <a:rect r="r" b="b" t="t" l="l"/>
              <a:pathLst>
                <a:path h="1912493" w="1593850">
                  <a:moveTo>
                    <a:pt x="0" y="0"/>
                  </a:moveTo>
                  <a:lnTo>
                    <a:pt x="1593850" y="0"/>
                  </a:lnTo>
                  <a:lnTo>
                    <a:pt x="1593850" y="1912493"/>
                  </a:lnTo>
                  <a:lnTo>
                    <a:pt x="0" y="191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4" t="0" r="-64" b="-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71118" y="3824436"/>
            <a:ext cx="2988617" cy="3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71118" y="4284166"/>
            <a:ext cx="15180171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Create derived features, handle categorical variables with encoding, and scale numerical features using StandardScaler from Scikit-learn.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36711" y="5038874"/>
            <a:ext cx="1195387" cy="1434405"/>
            <a:chOff x="0" y="0"/>
            <a:chExt cx="1593850" cy="191254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593850" cy="1912493"/>
            </a:xfrm>
            <a:custGeom>
              <a:avLst/>
              <a:gdLst/>
              <a:ahLst/>
              <a:cxnLst/>
              <a:rect r="r" b="b" t="t" l="l"/>
              <a:pathLst>
                <a:path h="1912493" w="1593850">
                  <a:moveTo>
                    <a:pt x="0" y="0"/>
                  </a:moveTo>
                  <a:lnTo>
                    <a:pt x="1593850" y="0"/>
                  </a:lnTo>
                  <a:lnTo>
                    <a:pt x="1593850" y="1912493"/>
                  </a:lnTo>
                  <a:lnTo>
                    <a:pt x="0" y="191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4" t="0" r="-64" b="-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271118" y="5258841"/>
            <a:ext cx="2988617" cy="3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Train-Test Split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71118" y="5718572"/>
            <a:ext cx="15180171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Divide dataset into 80% training and 20% testing sets using stratified sampling to maintain data distribution across splits.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36711" y="6473279"/>
            <a:ext cx="1195387" cy="1434405"/>
            <a:chOff x="0" y="0"/>
            <a:chExt cx="1593850" cy="191254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593850" cy="1912493"/>
            </a:xfrm>
            <a:custGeom>
              <a:avLst/>
              <a:gdLst/>
              <a:ahLst/>
              <a:cxnLst/>
              <a:rect r="r" b="b" t="t" l="l"/>
              <a:pathLst>
                <a:path h="1912493" w="1593850">
                  <a:moveTo>
                    <a:pt x="0" y="0"/>
                  </a:moveTo>
                  <a:lnTo>
                    <a:pt x="1593850" y="0"/>
                  </a:lnTo>
                  <a:lnTo>
                    <a:pt x="1593850" y="1912493"/>
                  </a:lnTo>
                  <a:lnTo>
                    <a:pt x="0" y="191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4" t="0" r="-64" b="-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271118" y="6693248"/>
            <a:ext cx="2988617" cy="3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Model Training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71118" y="7152977"/>
            <a:ext cx="15180171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Initialize LinearRegression model, fit to training data, optimize coefficients using ordinary least squares method for best performance.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6711" y="7907685"/>
            <a:ext cx="1195387" cy="1434405"/>
            <a:chOff x="0" y="0"/>
            <a:chExt cx="1593850" cy="1912540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593850" cy="1912493"/>
            </a:xfrm>
            <a:custGeom>
              <a:avLst/>
              <a:gdLst/>
              <a:ahLst/>
              <a:cxnLst/>
              <a:rect r="r" b="b" t="t" l="l"/>
              <a:pathLst>
                <a:path h="1912493" w="1593850">
                  <a:moveTo>
                    <a:pt x="0" y="0"/>
                  </a:moveTo>
                  <a:lnTo>
                    <a:pt x="1593850" y="0"/>
                  </a:lnTo>
                  <a:lnTo>
                    <a:pt x="1593850" y="1912493"/>
                  </a:lnTo>
                  <a:lnTo>
                    <a:pt x="0" y="1912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4" t="0" r="-64" b="-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271118" y="8127652"/>
            <a:ext cx="3352651" cy="39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Prediction &amp; Evaluation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71118" y="8587382"/>
            <a:ext cx="15180171" cy="45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Generate predictions on test set, calculate performance metrics, and validate model assumptions through residual analysis.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35038" y="403026"/>
            <a:ext cx="5219700" cy="496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&amp; Evaluation Metrics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5038" y="1157882"/>
            <a:ext cx="17217926" cy="2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The trained model demonstrates strong predictive performance across multiple evaluation criteria, indicating reliable salary estimation capabilities.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6259" y="2835176"/>
            <a:ext cx="1880592" cy="33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82%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719982" y="1831925"/>
            <a:ext cx="2293441" cy="2293441"/>
            <a:chOff x="0" y="0"/>
            <a:chExt cx="3057922" cy="305792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3057906" cy="3057906"/>
            </a:xfrm>
            <a:custGeom>
              <a:avLst/>
              <a:gdLst/>
              <a:ahLst/>
              <a:cxnLst/>
              <a:rect r="r" b="b" t="t" l="l"/>
              <a:pathLst>
                <a:path h="3057906" w="3057906">
                  <a:moveTo>
                    <a:pt x="0" y="0"/>
                  </a:moveTo>
                  <a:lnTo>
                    <a:pt x="3057906" y="0"/>
                  </a:lnTo>
                  <a:lnTo>
                    <a:pt x="3057906" y="3057906"/>
                  </a:lnTo>
                  <a:lnTo>
                    <a:pt x="0" y="3057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911079" y="4306789"/>
            <a:ext cx="1911103" cy="24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R² Score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5038" y="4660404"/>
            <a:ext cx="6663332" cy="2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Variance explained by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6259" y="6299597"/>
            <a:ext cx="1880592" cy="33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87%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719982" y="5296346"/>
            <a:ext cx="2293441" cy="2293441"/>
            <a:chOff x="0" y="0"/>
            <a:chExt cx="3057922" cy="305792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057906" cy="3057906"/>
            </a:xfrm>
            <a:custGeom>
              <a:avLst/>
              <a:gdLst/>
              <a:ahLst/>
              <a:cxnLst/>
              <a:rect r="r" b="b" t="t" l="l"/>
              <a:pathLst>
                <a:path h="3057906" w="3057906">
                  <a:moveTo>
                    <a:pt x="0" y="0"/>
                  </a:moveTo>
                  <a:lnTo>
                    <a:pt x="3057906" y="0"/>
                  </a:lnTo>
                  <a:lnTo>
                    <a:pt x="3057906" y="3057906"/>
                  </a:lnTo>
                  <a:lnTo>
                    <a:pt x="0" y="3057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911079" y="7771210"/>
            <a:ext cx="1911103" cy="24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50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Accuracy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5038" y="8124825"/>
            <a:ext cx="6663332" cy="2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Overall prediction precision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5038" y="8541246"/>
            <a:ext cx="6663332" cy="2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Additional Metrics: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5038" y="8923287"/>
            <a:ext cx="6663332" cy="2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b="true" sz="1187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MAE:</a:t>
            </a:r>
            <a:r>
              <a:rPr lang="en-US" sz="1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$8,450 average error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5038" y="9221241"/>
            <a:ext cx="6663332" cy="2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b="true" sz="1187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RMSE:</a:t>
            </a:r>
            <a:r>
              <a:rPr lang="en-US" sz="1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$11,200 root mean squared error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5038" y="9519196"/>
            <a:ext cx="6663332" cy="2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b="true" sz="1187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 Time:</a:t>
            </a:r>
            <a:r>
              <a:rPr lang="en-US" sz="1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0.03 seconds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580859" y="1793825"/>
            <a:ext cx="10181481" cy="5242769"/>
            <a:chOff x="0" y="0"/>
            <a:chExt cx="13575308" cy="6990358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3575285" cy="6990334"/>
            </a:xfrm>
            <a:custGeom>
              <a:avLst/>
              <a:gdLst/>
              <a:ahLst/>
              <a:cxnLst/>
              <a:rect r="r" b="b" t="t" l="l"/>
              <a:pathLst>
                <a:path h="6990334" w="13575285">
                  <a:moveTo>
                    <a:pt x="0" y="0"/>
                  </a:moveTo>
                  <a:lnTo>
                    <a:pt x="13575285" y="0"/>
                  </a:lnTo>
                  <a:lnTo>
                    <a:pt x="13575285" y="6990334"/>
                  </a:lnTo>
                  <a:lnTo>
                    <a:pt x="0" y="6990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2" t="0" r="-42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428511" y="7036594"/>
            <a:ext cx="152846" cy="152846"/>
            <a:chOff x="0" y="0"/>
            <a:chExt cx="203795" cy="2037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835" cy="203835"/>
            </a:xfrm>
            <a:custGeom>
              <a:avLst/>
              <a:gdLst/>
              <a:ahLst/>
              <a:cxnLst/>
              <a:rect r="r" b="b" t="t" l="l"/>
              <a:pathLst>
                <a:path h="203835" w="203835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73355" y="0"/>
                  </a:lnTo>
                  <a:cubicBezTo>
                    <a:pt x="190246" y="0"/>
                    <a:pt x="203835" y="13589"/>
                    <a:pt x="203835" y="30480"/>
                  </a:cubicBezTo>
                  <a:lnTo>
                    <a:pt x="203835" y="173355"/>
                  </a:lnTo>
                  <a:cubicBezTo>
                    <a:pt x="203835" y="190246"/>
                    <a:pt x="190246" y="203835"/>
                    <a:pt x="173355" y="203835"/>
                  </a:cubicBezTo>
                  <a:lnTo>
                    <a:pt x="30480" y="203835"/>
                  </a:lnTo>
                  <a:cubicBezTo>
                    <a:pt x="13589" y="203835"/>
                    <a:pt x="0" y="190246"/>
                    <a:pt x="0" y="173355"/>
                  </a:cubicBezTo>
                  <a:close/>
                </a:path>
              </a:pathLst>
            </a:custGeom>
            <a:solidFill>
              <a:srgbClr val="4D0008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1657559" y="7055644"/>
            <a:ext cx="918716" cy="13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"/>
              </a:lnSpc>
            </a:pPr>
            <a:r>
              <a:rPr lang="en-US" sz="1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Actual Salary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766774" y="7036594"/>
            <a:ext cx="152846" cy="152846"/>
            <a:chOff x="0" y="0"/>
            <a:chExt cx="203795" cy="2037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835" cy="203835"/>
            </a:xfrm>
            <a:custGeom>
              <a:avLst/>
              <a:gdLst/>
              <a:ahLst/>
              <a:cxnLst/>
              <a:rect r="r" b="b" t="t" l="l"/>
              <a:pathLst>
                <a:path h="203835" w="203835">
                  <a:moveTo>
                    <a:pt x="0" y="30480"/>
                  </a:moveTo>
                  <a:cubicBezTo>
                    <a:pt x="0" y="13589"/>
                    <a:pt x="13589" y="0"/>
                    <a:pt x="30480" y="0"/>
                  </a:cubicBezTo>
                  <a:lnTo>
                    <a:pt x="173355" y="0"/>
                  </a:lnTo>
                  <a:cubicBezTo>
                    <a:pt x="190246" y="0"/>
                    <a:pt x="203835" y="13589"/>
                    <a:pt x="203835" y="30480"/>
                  </a:cubicBezTo>
                  <a:lnTo>
                    <a:pt x="203835" y="173355"/>
                  </a:lnTo>
                  <a:cubicBezTo>
                    <a:pt x="203835" y="190246"/>
                    <a:pt x="190246" y="203835"/>
                    <a:pt x="173355" y="203835"/>
                  </a:cubicBezTo>
                  <a:lnTo>
                    <a:pt x="30480" y="203835"/>
                  </a:lnTo>
                  <a:cubicBezTo>
                    <a:pt x="13589" y="203835"/>
                    <a:pt x="0" y="190246"/>
                    <a:pt x="0" y="173355"/>
                  </a:cubicBezTo>
                  <a:close/>
                </a:path>
              </a:pathLst>
            </a:custGeom>
            <a:solidFill>
              <a:srgbClr val="D40017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995821" y="7055644"/>
            <a:ext cx="1158628" cy="13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7"/>
              </a:lnSpc>
            </a:pPr>
            <a:r>
              <a:rPr lang="en-US" sz="1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Predicted Salary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80859" y="7619702"/>
            <a:ext cx="10181481" cy="2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The model shows strong alignment between actual and predicted salaries across experience levels, with minimal deviation in most ranges.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276921"/>
            <a:ext cx="7815114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9C5461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 &amp; Solutions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02297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Data Inconsistency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550271"/>
            <a:ext cx="519826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Challenge: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Irregular formats, missing entries, and conflicting salary ranges across sources.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081266"/>
            <a:ext cx="5198269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Solution: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Implemented robust data validation pipeline with automated cleaning scripts and standardized formatting rules.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866" y="402297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Multicollinearity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44866" y="4550271"/>
            <a:ext cx="519826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Challenge: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High correlation between experience and education levels affecting coefficient stability.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4866" y="6081266"/>
            <a:ext cx="5198269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Solution: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Applied VIF analysis to identify redundant features and removed highly correlated predictors to improve model interpretability.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97494" y="402297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Model Underfitting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97494" y="4550271"/>
            <a:ext cx="5198269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Challenge: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Basic linear assumptions failed to capture complex non-linear salary patterns.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97494" y="6081266"/>
            <a:ext cx="5198269" cy="190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A4A4A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Solution:</a:t>
            </a:r>
            <a:r>
              <a:rPr lang="en-US" sz="2187">
                <a:solidFill>
                  <a:srgbClr val="4A4A4A"/>
                </a:solidFill>
                <a:latin typeface="DM Sans"/>
                <a:ea typeface="DM Sans"/>
                <a:cs typeface="DM Sans"/>
                <a:sym typeface="DM Sans"/>
              </a:rPr>
              <a:t> Engineered polynomial features and interaction terms to capture non-linear relationships while maintaining interpretability.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DAG4rtMnC9Q</dc:identifier>
  <dcterms:modified xsi:type="dcterms:W3CDTF">2011-08-01T06:04:30Z</dcterms:modified>
  <cp:revision>1</cp:revision>
</cp:coreProperties>
</file>